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7CCA"/>
    <a:srgbClr val="3366CC"/>
    <a:srgbClr val="0066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>
        <p:scale>
          <a:sx n="100" d="100"/>
          <a:sy n="100" d="100"/>
        </p:scale>
        <p:origin x="-2592" y="-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ap.cam.ac.uk/David+Attenborough+Building+(formerly+Arup+Building)%23-1,1,18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ap.cam.ac.uk/David+Attenborough+Building+(formerly+Arup+Building)%23-1,1,18" TargetMode="External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270276"/>
            <a:ext cx="6858000" cy="873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04800" y="3276600"/>
            <a:ext cx="495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dirty="0"/>
              <a:t>The Cambridge Centre for Environment, Energy, and Natural Resource Governance (C-EENRG) is hosting a weekly seminar series throughout the 2017-18 academic year. These are informal and friendly talks allowing discussion of on-going work for early career and senior researchers. Seminars take place every </a:t>
            </a:r>
            <a:r>
              <a:rPr lang="en-GB" sz="1200" b="1" dirty="0"/>
              <a:t>Thursday, </a:t>
            </a:r>
            <a:r>
              <a:rPr lang="en-GB" sz="1200" b="1" dirty="0" smtClean="0"/>
              <a:t>3-4pm</a:t>
            </a:r>
            <a:r>
              <a:rPr lang="en-GB" sz="1200" dirty="0"/>
              <a:t>, </a:t>
            </a:r>
            <a:r>
              <a:rPr lang="en-GB" sz="1200" dirty="0" smtClean="0"/>
              <a:t>in </a:t>
            </a:r>
            <a:r>
              <a:rPr lang="en-GB" sz="1200" b="1" dirty="0" smtClean="0"/>
              <a:t>room 2.49 </a:t>
            </a:r>
            <a:r>
              <a:rPr lang="en-GB" sz="1200" dirty="0" smtClean="0"/>
              <a:t>at the </a:t>
            </a:r>
            <a:r>
              <a:rPr lang="en-GB" sz="1200" b="1" dirty="0" smtClean="0">
                <a:hlinkClick r:id="rId3" action="ppaction://hlinkpres?slideindex=1&amp;slidetitle=18"/>
              </a:rPr>
              <a:t>David </a:t>
            </a:r>
            <a:r>
              <a:rPr lang="en-GB" sz="1200" b="1" dirty="0">
                <a:hlinkClick r:id="rId3" action="ppaction://hlinkpres?slideindex=1&amp;slidetitle=18"/>
              </a:rPr>
              <a:t>Attenborough </a:t>
            </a:r>
            <a:r>
              <a:rPr lang="en-GB" sz="1200" b="1" dirty="0" smtClean="0">
                <a:hlinkClick r:id="rId3" action="ppaction://hlinkpres?slideindex=1&amp;slidetitle=18"/>
              </a:rPr>
              <a:t>Building</a:t>
            </a:r>
            <a:r>
              <a:rPr lang="en-GB" sz="1200" dirty="0" smtClean="0"/>
              <a:t>. </a:t>
            </a:r>
            <a:r>
              <a:rPr lang="en-GB" sz="1200" dirty="0"/>
              <a:t>Convenors</a:t>
            </a:r>
            <a:r>
              <a:rPr lang="en-GB" sz="1200" dirty="0" smtClean="0"/>
              <a:t>: Dr </a:t>
            </a:r>
            <a:r>
              <a:rPr lang="en-GB" sz="1200" dirty="0"/>
              <a:t>Tibisay Morgandi, </a:t>
            </a:r>
            <a:r>
              <a:rPr lang="en-GB" sz="1200" dirty="0" smtClean="0"/>
              <a:t>Dr </a:t>
            </a:r>
            <a:r>
              <a:rPr lang="en-GB" sz="1200" dirty="0"/>
              <a:t>Maria Augusta </a:t>
            </a:r>
            <a:r>
              <a:rPr lang="en-GB" sz="1200" dirty="0" err="1"/>
              <a:t>Paim</a:t>
            </a:r>
            <a:r>
              <a:rPr lang="en-GB" sz="1200" dirty="0"/>
              <a:t> and </a:t>
            </a:r>
            <a:r>
              <a:rPr lang="en-GB" sz="1200" dirty="0" smtClean="0"/>
              <a:t>Dr </a:t>
            </a:r>
            <a:r>
              <a:rPr lang="en-GB" sz="1200" dirty="0"/>
              <a:t>Pablo Salas.</a:t>
            </a:r>
          </a:p>
          <a:p>
            <a:pPr algn="just"/>
            <a:endParaRPr lang="en-GB" sz="1200" spc="40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4876800"/>
            <a:ext cx="9144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50" dirty="0" smtClean="0"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250" dirty="0" smtClean="0">
                <a:ea typeface="Arial Unicode MS" pitchFamily="34" charset="-128"/>
                <a:cs typeface="Arial Unicode MS" pitchFamily="34" charset="-128"/>
              </a:rPr>
              <a:t>18 Jan</a:t>
            </a:r>
          </a:p>
          <a:p>
            <a:endParaRPr lang="en-GB" sz="1250" dirty="0">
              <a:ea typeface="Arial Unicode MS" pitchFamily="34" charset="-128"/>
              <a:cs typeface="Arial Unicode MS" pitchFamily="34" charset="-128"/>
            </a:endParaRPr>
          </a:p>
          <a:p>
            <a:endParaRPr lang="en-GB" sz="1250" dirty="0" smtClean="0">
              <a:ea typeface="Arial Unicode MS" pitchFamily="34" charset="-128"/>
              <a:cs typeface="Arial Unicode MS" pitchFamily="34" charset="-128"/>
            </a:endParaRPr>
          </a:p>
          <a:p>
            <a:endParaRPr lang="en-GB" sz="1250" dirty="0"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250" dirty="0" smtClean="0">
                <a:ea typeface="Arial Unicode MS" pitchFamily="34" charset="-128"/>
                <a:cs typeface="Arial Unicode MS" pitchFamily="34" charset="-128"/>
              </a:rPr>
              <a:t>25 Jan</a:t>
            </a:r>
            <a:br>
              <a:rPr lang="en-GB" sz="1250" dirty="0" smtClean="0">
                <a:ea typeface="Arial Unicode MS" pitchFamily="34" charset="-128"/>
                <a:cs typeface="Arial Unicode MS" pitchFamily="34" charset="-128"/>
              </a:rPr>
            </a:br>
            <a:r>
              <a:rPr lang="en-GB" sz="1250" dirty="0" smtClean="0"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GB" sz="1250" dirty="0" smtClean="0">
                <a:ea typeface="Arial Unicode MS" pitchFamily="34" charset="-128"/>
                <a:cs typeface="Arial Unicode MS" pitchFamily="34" charset="-128"/>
              </a:rPr>
            </a:br>
            <a:r>
              <a:rPr lang="en-GB" sz="1250" dirty="0" smtClean="0"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GB" sz="1250" dirty="0" smtClean="0">
                <a:ea typeface="Arial Unicode MS" pitchFamily="34" charset="-128"/>
                <a:cs typeface="Arial Unicode MS" pitchFamily="34" charset="-128"/>
              </a:rPr>
            </a:br>
            <a:r>
              <a:rPr lang="en-GB" sz="1250" dirty="0" smtClean="0">
                <a:ea typeface="Arial Unicode MS" pitchFamily="34" charset="-128"/>
                <a:cs typeface="Arial Unicode MS" pitchFamily="34" charset="-128"/>
              </a:rPr>
              <a:t>1 Feb</a:t>
            </a:r>
          </a:p>
          <a:p>
            <a:endParaRPr lang="en-GB" sz="1250" dirty="0" smtClean="0">
              <a:ea typeface="Arial Unicode MS" pitchFamily="34" charset="-128"/>
              <a:cs typeface="Arial Unicode MS" pitchFamily="34" charset="-128"/>
            </a:endParaRPr>
          </a:p>
          <a:p>
            <a:endParaRPr lang="en-GB" sz="1250" dirty="0" smtClean="0">
              <a:ea typeface="Arial Unicode MS" pitchFamily="34" charset="-128"/>
              <a:cs typeface="Arial Unicode MS" pitchFamily="34" charset="-128"/>
            </a:endParaRPr>
          </a:p>
          <a:p>
            <a:endParaRPr lang="en-GB" sz="1250" dirty="0">
              <a:ea typeface="Arial Unicode MS" pitchFamily="34" charset="-128"/>
              <a:cs typeface="Arial Unicode MS" pitchFamily="34" charset="-128"/>
            </a:endParaRPr>
          </a:p>
          <a:p>
            <a:endParaRPr lang="en-GB" sz="1250" dirty="0" smtClean="0"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250" dirty="0" smtClean="0">
                <a:ea typeface="Arial Unicode MS" pitchFamily="34" charset="-128"/>
                <a:cs typeface="Arial Unicode MS" pitchFamily="34" charset="-128"/>
              </a:rPr>
              <a:t>15 Feb</a:t>
            </a:r>
            <a:endParaRPr lang="en-GB" sz="1250" dirty="0"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29" name="Picture 5">
            <a:hlinkClick r:id="rId3" action="ppaction://hlinkpres?slideindex=1&amp;slidetitle=18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06686" y="3352800"/>
            <a:ext cx="1337954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066800" y="4876800"/>
            <a:ext cx="5791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GB" sz="1250" smtClean="0">
              <a:ea typeface="Arial Unicode MS" pitchFamily="34" charset="-128"/>
              <a:cs typeface="Arial Unicode MS" pitchFamily="34" charset="-128"/>
            </a:endParaRPr>
          </a:p>
          <a:p>
            <a:pPr lvl="0"/>
            <a:r>
              <a:rPr lang="en-GB" sz="1250" smtClean="0">
                <a:ea typeface="Arial Unicode MS" pitchFamily="34" charset="-128"/>
                <a:cs typeface="Arial Unicode MS" pitchFamily="34" charset="-128"/>
              </a:rPr>
              <a:t>Dr </a:t>
            </a:r>
            <a:r>
              <a:rPr lang="en-GB" sz="1250" dirty="0" smtClean="0">
                <a:ea typeface="Arial Unicode MS" pitchFamily="34" charset="-128"/>
                <a:cs typeface="Arial Unicode MS" pitchFamily="34" charset="-128"/>
              </a:rPr>
              <a:t>Christina </a:t>
            </a:r>
            <a:r>
              <a:rPr lang="en-GB" sz="1250" dirty="0" err="1" smtClean="0">
                <a:ea typeface="Arial Unicode MS" pitchFamily="34" charset="-128"/>
                <a:cs typeface="Arial Unicode MS" pitchFamily="34" charset="-128"/>
              </a:rPr>
              <a:t>Penasco</a:t>
            </a:r>
            <a:r>
              <a:rPr lang="en-GB" sz="1250" dirty="0" smtClean="0">
                <a:ea typeface="Arial Unicode MS" pitchFamily="34" charset="-128"/>
                <a:cs typeface="Arial Unicode MS" pitchFamily="34" charset="-128"/>
              </a:rPr>
              <a:t>, C-EENRG, University of Cambridge</a:t>
            </a:r>
            <a:br>
              <a:rPr lang="en-GB" sz="1250" dirty="0" smtClean="0">
                <a:ea typeface="Arial Unicode MS" pitchFamily="34" charset="-128"/>
                <a:cs typeface="Arial Unicode MS" pitchFamily="34" charset="-128"/>
              </a:rPr>
            </a:br>
            <a:r>
              <a:rPr lang="en-US" sz="1250" b="1" dirty="0" smtClean="0">
                <a:ea typeface="Arial Unicode MS" pitchFamily="34" charset="-128"/>
                <a:cs typeface="Arial Unicode MS" pitchFamily="34" charset="-128"/>
              </a:rPr>
              <a:t>A </a:t>
            </a:r>
            <a:r>
              <a:rPr lang="en-US" sz="1250" b="1" dirty="0">
                <a:ea typeface="Arial Unicode MS" pitchFamily="34" charset="-128"/>
                <a:cs typeface="Arial Unicode MS" pitchFamily="34" charset="-128"/>
              </a:rPr>
              <a:t>market for </a:t>
            </a:r>
            <a:r>
              <a:rPr lang="en-US" sz="1250" b="1" dirty="0" smtClean="0">
                <a:ea typeface="Arial Unicode MS" pitchFamily="34" charset="-128"/>
                <a:cs typeface="Arial Unicode MS" pitchFamily="34" charset="-128"/>
              </a:rPr>
              <a:t>green </a:t>
            </a:r>
            <a:r>
              <a:rPr lang="en-US" sz="1250" b="1" dirty="0">
                <a:ea typeface="Arial Unicode MS" pitchFamily="34" charset="-128"/>
                <a:cs typeface="Arial Unicode MS" pitchFamily="34" charset="-128"/>
              </a:rPr>
              <a:t>patents? Analysis of ownership changes in environmental technologies from </a:t>
            </a:r>
            <a:r>
              <a:rPr lang="en-US" sz="1250" b="1" dirty="0" smtClean="0">
                <a:ea typeface="Arial Unicode MS" pitchFamily="34" charset="-128"/>
                <a:cs typeface="Arial Unicode MS" pitchFamily="34" charset="-128"/>
              </a:rPr>
              <a:t>Spain</a:t>
            </a:r>
          </a:p>
          <a:p>
            <a:pPr lvl="0"/>
            <a:endParaRPr lang="en-US" sz="1250" b="1" dirty="0">
              <a:ea typeface="Arial Unicode MS" pitchFamily="34" charset="-128"/>
              <a:cs typeface="Arial Unicode MS" pitchFamily="34" charset="-128"/>
            </a:endParaRPr>
          </a:p>
          <a:p>
            <a:pPr lvl="0"/>
            <a:r>
              <a:rPr lang="en-GB" sz="1250" dirty="0" smtClean="0">
                <a:ea typeface="Arial Unicode MS" pitchFamily="34" charset="-128"/>
                <a:cs typeface="Arial Unicode MS" pitchFamily="34" charset="-128"/>
              </a:rPr>
              <a:t>Arthur </a:t>
            </a:r>
            <a:r>
              <a:rPr lang="en-GB" sz="1250" dirty="0" err="1">
                <a:ea typeface="Arial Unicode MS" pitchFamily="34" charset="-128"/>
                <a:cs typeface="Arial Unicode MS" pitchFamily="34" charset="-128"/>
              </a:rPr>
              <a:t>Dalmarco</a:t>
            </a:r>
            <a:r>
              <a:rPr lang="en-GB" sz="1250" dirty="0">
                <a:ea typeface="Arial Unicode MS" pitchFamily="34" charset="-128"/>
                <a:cs typeface="Arial Unicode MS" pitchFamily="34" charset="-128"/>
              </a:rPr>
              <a:t>, C-EENRG, University of Cambridge </a:t>
            </a:r>
            <a:br>
              <a:rPr lang="en-GB" sz="1250" dirty="0">
                <a:ea typeface="Arial Unicode MS" pitchFamily="34" charset="-128"/>
                <a:cs typeface="Arial Unicode MS" pitchFamily="34" charset="-128"/>
              </a:rPr>
            </a:br>
            <a:r>
              <a:rPr lang="en-US" sz="1250" b="1" dirty="0">
                <a:ea typeface="Arial Unicode MS" pitchFamily="34" charset="-128"/>
                <a:cs typeface="Arial Unicode MS" pitchFamily="34" charset="-128"/>
              </a:rPr>
              <a:t>The Brazilian electricity sector: overview and perspectives for wind and solar </a:t>
            </a:r>
            <a:r>
              <a:rPr lang="en-US" sz="1250" b="1" dirty="0" smtClean="0">
                <a:ea typeface="Arial Unicode MS" pitchFamily="34" charset="-128"/>
                <a:cs typeface="Arial Unicode MS" pitchFamily="34" charset="-128"/>
              </a:rPr>
              <a:t>energy</a:t>
            </a:r>
          </a:p>
          <a:p>
            <a:pPr lvl="0"/>
            <a:endParaRPr lang="en-US" sz="1250" b="1" dirty="0"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1250" dirty="0" smtClean="0">
                <a:ea typeface="Arial Unicode MS" pitchFamily="34" charset="-128"/>
                <a:cs typeface="Arial Unicode MS" pitchFamily="34" charset="-128"/>
              </a:rPr>
              <a:t>Mario </a:t>
            </a:r>
            <a:r>
              <a:rPr lang="en-US" sz="1250" dirty="0">
                <a:ea typeface="Arial Unicode MS" pitchFamily="34" charset="-128"/>
                <a:cs typeface="Arial Unicode MS" pitchFamily="34" charset="-128"/>
              </a:rPr>
              <a:t>Gilberto Aguilera Bravo</a:t>
            </a:r>
            <a:r>
              <a:rPr lang="en-US" sz="1250" dirty="0" smtClean="0"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1250" dirty="0" err="1">
                <a:ea typeface="Arial Unicode MS" pitchFamily="34" charset="-128"/>
                <a:cs typeface="Arial Unicode MS" pitchFamily="34" charset="-128"/>
              </a:rPr>
              <a:t>Lauterpacht</a:t>
            </a:r>
            <a:r>
              <a:rPr lang="en-US" sz="1250" dirty="0">
                <a:ea typeface="Arial Unicode MS" pitchFamily="34" charset="-128"/>
                <a:cs typeface="Arial Unicode MS" pitchFamily="34" charset="-128"/>
              </a:rPr>
              <a:t> Centre for International </a:t>
            </a:r>
            <a:r>
              <a:rPr lang="en-US" sz="1250" dirty="0" smtClean="0">
                <a:ea typeface="Arial Unicode MS" pitchFamily="34" charset="-128"/>
                <a:cs typeface="Arial Unicode MS" pitchFamily="34" charset="-128"/>
              </a:rPr>
              <a:t>Law, </a:t>
            </a:r>
            <a:br>
              <a:rPr lang="en-US" sz="1250" dirty="0" smtClean="0">
                <a:ea typeface="Arial Unicode MS" pitchFamily="34" charset="-128"/>
                <a:cs typeface="Arial Unicode MS" pitchFamily="34" charset="-128"/>
              </a:rPr>
            </a:br>
            <a:r>
              <a:rPr lang="en-US" sz="1250" dirty="0" smtClean="0">
                <a:ea typeface="Arial Unicode MS" pitchFamily="34" charset="-128"/>
                <a:cs typeface="Arial Unicode MS" pitchFamily="34" charset="-128"/>
              </a:rPr>
              <a:t>University </a:t>
            </a:r>
            <a:r>
              <a:rPr lang="en-US" sz="1250" dirty="0">
                <a:ea typeface="Arial Unicode MS" pitchFamily="34" charset="-128"/>
                <a:cs typeface="Arial Unicode MS" pitchFamily="34" charset="-128"/>
              </a:rPr>
              <a:t>of Cambridge</a:t>
            </a:r>
            <a:br>
              <a:rPr lang="en-US" sz="1250" dirty="0">
                <a:ea typeface="Arial Unicode MS" pitchFamily="34" charset="-128"/>
                <a:cs typeface="Arial Unicode MS" pitchFamily="34" charset="-128"/>
              </a:rPr>
            </a:br>
            <a:r>
              <a:rPr lang="en-US" sz="1250" b="1" dirty="0" smtClean="0">
                <a:ea typeface="Arial Unicode MS" pitchFamily="34" charset="-128"/>
                <a:cs typeface="Arial Unicode MS" pitchFamily="34" charset="-128"/>
              </a:rPr>
              <a:t>Public </a:t>
            </a:r>
            <a:r>
              <a:rPr lang="en-US" sz="1250" b="1" dirty="0">
                <a:ea typeface="Arial Unicode MS" pitchFamily="34" charset="-128"/>
                <a:cs typeface="Arial Unicode MS" pitchFamily="34" charset="-128"/>
              </a:rPr>
              <a:t>p</a:t>
            </a:r>
            <a:r>
              <a:rPr lang="en-US" sz="1250" b="1" dirty="0" smtClean="0">
                <a:ea typeface="Arial Unicode MS" pitchFamily="34" charset="-128"/>
                <a:cs typeface="Arial Unicode MS" pitchFamily="34" charset="-128"/>
              </a:rPr>
              <a:t>articipation </a:t>
            </a:r>
            <a:r>
              <a:rPr lang="en-US" sz="1250" b="1" dirty="0">
                <a:ea typeface="Arial Unicode MS" pitchFamily="34" charset="-128"/>
                <a:cs typeface="Arial Unicode MS" pitchFamily="34" charset="-128"/>
              </a:rPr>
              <a:t>in </a:t>
            </a:r>
            <a:r>
              <a:rPr lang="en-US" sz="1250" b="1" dirty="0" smtClean="0">
                <a:ea typeface="Arial Unicode MS" pitchFamily="34" charset="-128"/>
                <a:cs typeface="Arial Unicode MS" pitchFamily="34" charset="-128"/>
              </a:rPr>
              <a:t>environmental </a:t>
            </a:r>
            <a:r>
              <a:rPr lang="en-US" sz="1250" b="1" dirty="0"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en-US" sz="1250" b="1" dirty="0" smtClean="0">
                <a:ea typeface="Arial Unicode MS" pitchFamily="34" charset="-128"/>
                <a:cs typeface="Arial Unicode MS" pitchFamily="34" charset="-128"/>
              </a:rPr>
              <a:t>ecisions</a:t>
            </a:r>
            <a:r>
              <a:rPr lang="en-US" sz="1250" b="1" dirty="0">
                <a:ea typeface="Arial Unicode MS" pitchFamily="34" charset="-128"/>
                <a:cs typeface="Arial Unicode MS" pitchFamily="34" charset="-128"/>
              </a:rPr>
              <a:t>: Europe and Latin America in comparative </a:t>
            </a:r>
            <a:r>
              <a:rPr lang="en-US" sz="1250" b="1" dirty="0" smtClean="0">
                <a:ea typeface="Arial Unicode MS" pitchFamily="34" charset="-128"/>
                <a:cs typeface="Arial Unicode MS" pitchFamily="34" charset="-128"/>
              </a:rPr>
              <a:t>perspective</a:t>
            </a:r>
          </a:p>
          <a:p>
            <a:endParaRPr lang="en-US" sz="1250" b="1" dirty="0"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250" dirty="0" smtClean="0">
                <a:ea typeface="Arial Unicode MS" pitchFamily="34" charset="-128"/>
                <a:cs typeface="Arial Unicode MS" pitchFamily="34" charset="-128"/>
              </a:rPr>
              <a:t>Prof </a:t>
            </a:r>
            <a:r>
              <a:rPr lang="en-US" sz="1250" dirty="0">
                <a:ea typeface="Arial Unicode MS" pitchFamily="34" charset="-128"/>
                <a:cs typeface="Arial Unicode MS" pitchFamily="34" charset="-128"/>
              </a:rPr>
              <a:t>Elisabeth </a:t>
            </a:r>
            <a:r>
              <a:rPr lang="en-US" sz="1250" dirty="0" err="1" smtClean="0">
                <a:ea typeface="Arial Unicode MS" pitchFamily="34" charset="-128"/>
                <a:cs typeface="Arial Unicode MS" pitchFamily="34" charset="-128"/>
              </a:rPr>
              <a:t>Gsottbauer</a:t>
            </a:r>
            <a:r>
              <a:rPr lang="en-US" sz="1250" dirty="0" smtClean="0"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1250" dirty="0" err="1" smtClean="0">
                <a:ea typeface="Arial Unicode MS" pitchFamily="34" charset="-128"/>
                <a:cs typeface="Arial Unicode MS" pitchFamily="34" charset="-128"/>
              </a:rPr>
              <a:t>Universität</a:t>
            </a:r>
            <a:r>
              <a:rPr lang="en-US" sz="1250" dirty="0" smtClean="0">
                <a:ea typeface="Arial Unicode MS" pitchFamily="34" charset="-128"/>
                <a:cs typeface="Arial Unicode MS" pitchFamily="34" charset="-128"/>
              </a:rPr>
              <a:t> Innsbruck</a:t>
            </a:r>
            <a:br>
              <a:rPr lang="en-US" sz="1250" dirty="0" smtClean="0">
                <a:ea typeface="Arial Unicode MS" pitchFamily="34" charset="-128"/>
                <a:cs typeface="Arial Unicode MS" pitchFamily="34" charset="-128"/>
              </a:rPr>
            </a:br>
            <a:r>
              <a:rPr lang="en-US" sz="1250" b="1" dirty="0">
                <a:ea typeface="Arial Unicode MS" pitchFamily="34" charset="-128"/>
                <a:cs typeface="Arial Unicode MS" pitchFamily="34" charset="-128"/>
              </a:rPr>
              <a:t>Coordination and </a:t>
            </a:r>
            <a:r>
              <a:rPr lang="en-US" sz="1250" b="1" dirty="0" smtClean="0">
                <a:ea typeface="Arial Unicode MS" pitchFamily="34" charset="-128"/>
                <a:cs typeface="Arial Unicode MS" pitchFamily="34" charset="-128"/>
              </a:rPr>
              <a:t>inequalities </a:t>
            </a:r>
            <a:r>
              <a:rPr lang="en-US" sz="1250" b="1" dirty="0">
                <a:ea typeface="Arial Unicode MS" pitchFamily="34" charset="-128"/>
                <a:cs typeface="Arial Unicode MS" pitchFamily="34" charset="-128"/>
              </a:rPr>
              <a:t>in </a:t>
            </a:r>
            <a:r>
              <a:rPr lang="en-US" sz="1250" b="1" dirty="0" smtClean="0">
                <a:ea typeface="Arial Unicode MS" pitchFamily="34" charset="-128"/>
                <a:cs typeface="Arial Unicode MS" pitchFamily="34" charset="-128"/>
              </a:rPr>
              <a:t>agglomeration payments</a:t>
            </a:r>
            <a:r>
              <a:rPr lang="en-US" sz="1250" b="1" dirty="0"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sz="1250" b="1" dirty="0" smtClean="0">
                <a:ea typeface="Arial Unicode MS" pitchFamily="34" charset="-128"/>
                <a:cs typeface="Arial Unicode MS" pitchFamily="34" charset="-128"/>
              </a:rPr>
              <a:t>evidence </a:t>
            </a:r>
            <a:r>
              <a:rPr lang="en-US" sz="1250" b="1" dirty="0">
                <a:ea typeface="Arial Unicode MS" pitchFamily="34" charset="-128"/>
                <a:cs typeface="Arial Unicode MS" pitchFamily="34" charset="-128"/>
              </a:rPr>
              <a:t>from a </a:t>
            </a:r>
            <a:r>
              <a:rPr lang="en-US" sz="1250" b="1" dirty="0" smtClean="0">
                <a:ea typeface="Arial Unicode MS" pitchFamily="34" charset="-128"/>
                <a:cs typeface="Arial Unicode MS" pitchFamily="34" charset="-128"/>
              </a:rPr>
              <a:t>laboratory experiment</a:t>
            </a:r>
            <a:endParaRPr lang="en-GB" sz="1250" b="1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67401" y="8016240"/>
            <a:ext cx="990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000" dirty="0">
                <a:ea typeface="Arial Unicode MS" pitchFamily="34" charset="-128"/>
                <a:cs typeface="Arial Unicode MS" pitchFamily="34" charset="-128"/>
              </a:rPr>
              <a:t>Page 1 of 2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12192"/>
            <a:ext cx="6858000" cy="321259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270276"/>
            <a:ext cx="6858000" cy="873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04800" y="3276600"/>
            <a:ext cx="495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dirty="0"/>
              <a:t>The Cambridge Centre for Environment, Energy, and Natural Resource Governance (C-EENRG) is hosting a weekly seminar series throughout the 2017-18 academic year. These are informal and friendly talks allowing discussion of on-going work for early career and senior researchers. Seminars take place every </a:t>
            </a:r>
            <a:r>
              <a:rPr lang="en-GB" sz="1200" b="1" dirty="0"/>
              <a:t>Thursday, </a:t>
            </a:r>
            <a:r>
              <a:rPr lang="en-GB" sz="1200" b="1" dirty="0" smtClean="0"/>
              <a:t>3-4pm</a:t>
            </a:r>
            <a:r>
              <a:rPr lang="en-GB" sz="1200" dirty="0"/>
              <a:t>, </a:t>
            </a:r>
            <a:r>
              <a:rPr lang="en-GB" sz="1200" dirty="0" smtClean="0"/>
              <a:t>in </a:t>
            </a:r>
            <a:r>
              <a:rPr lang="en-GB" sz="1200" b="1" dirty="0" smtClean="0"/>
              <a:t>room </a:t>
            </a:r>
            <a:r>
              <a:rPr lang="en-GB" sz="1200" b="1" dirty="0"/>
              <a:t>2.49</a:t>
            </a:r>
            <a:r>
              <a:rPr lang="en-GB" sz="1200" dirty="0"/>
              <a:t> </a:t>
            </a:r>
            <a:r>
              <a:rPr lang="en-GB" sz="1200" dirty="0" smtClean="0"/>
              <a:t>at the </a:t>
            </a:r>
            <a:r>
              <a:rPr lang="en-GB" sz="1200" b="1" dirty="0" smtClean="0">
                <a:hlinkClick r:id="rId3" action="ppaction://hlinkpres?slideindex=1&amp;slidetitle=18"/>
              </a:rPr>
              <a:t>David </a:t>
            </a:r>
            <a:r>
              <a:rPr lang="en-GB" sz="1200" b="1" dirty="0">
                <a:hlinkClick r:id="rId3" action="ppaction://hlinkpres?slideindex=1&amp;slidetitle=18"/>
              </a:rPr>
              <a:t>Attenborough </a:t>
            </a:r>
            <a:r>
              <a:rPr lang="en-GB" sz="1200" b="1" dirty="0" smtClean="0">
                <a:hlinkClick r:id="rId3" action="ppaction://hlinkpres?slideindex=1&amp;slidetitle=18"/>
              </a:rPr>
              <a:t>Building</a:t>
            </a:r>
            <a:r>
              <a:rPr lang="en-GB" sz="1200" dirty="0" smtClean="0"/>
              <a:t>. </a:t>
            </a:r>
            <a:r>
              <a:rPr lang="en-GB" sz="1200" dirty="0"/>
              <a:t>Convenors: Dr Tibisay Morgandi, Dr Maria Augusta </a:t>
            </a:r>
            <a:r>
              <a:rPr lang="en-GB" sz="1200" dirty="0" err="1"/>
              <a:t>Paim</a:t>
            </a:r>
            <a:r>
              <a:rPr lang="en-GB" sz="1200" dirty="0"/>
              <a:t> and Dr Pablo Salas.</a:t>
            </a:r>
          </a:p>
          <a:p>
            <a:pPr algn="just"/>
            <a:endParaRPr lang="en-GB" sz="1200" spc="40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4889500"/>
            <a:ext cx="9144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50" dirty="0" smtClean="0"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250" dirty="0" smtClean="0">
                <a:ea typeface="Arial Unicode MS" pitchFamily="34" charset="-128"/>
                <a:cs typeface="Arial Unicode MS" pitchFamily="34" charset="-128"/>
              </a:rPr>
              <a:t>22 Feb</a:t>
            </a:r>
          </a:p>
          <a:p>
            <a:r>
              <a:rPr lang="en-GB" sz="1250" dirty="0" smtClean="0"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GB" sz="1250" dirty="0" smtClean="0">
                <a:ea typeface="Arial Unicode MS" pitchFamily="34" charset="-128"/>
                <a:cs typeface="Arial Unicode MS" pitchFamily="34" charset="-128"/>
              </a:rPr>
            </a:br>
            <a:endParaRPr lang="en-GB" sz="1250" dirty="0" smtClean="0">
              <a:ea typeface="Arial Unicode MS" pitchFamily="34" charset="-128"/>
              <a:cs typeface="Arial Unicode MS" pitchFamily="34" charset="-128"/>
            </a:endParaRPr>
          </a:p>
          <a:p>
            <a:endParaRPr lang="en-GB" sz="1250" dirty="0" smtClean="0"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250" dirty="0" smtClean="0">
                <a:ea typeface="Arial Unicode MS" pitchFamily="34" charset="-128"/>
                <a:cs typeface="Arial Unicode MS" pitchFamily="34" charset="-128"/>
              </a:rPr>
              <a:t>1 Mar</a:t>
            </a:r>
            <a:r>
              <a:rPr lang="en-GB" sz="1250" dirty="0"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GB" sz="1250" dirty="0">
                <a:ea typeface="Arial Unicode MS" pitchFamily="34" charset="-128"/>
                <a:cs typeface="Arial Unicode MS" pitchFamily="34" charset="-128"/>
              </a:rPr>
            </a:br>
            <a:endParaRPr lang="en-GB" sz="1250" dirty="0" smtClean="0">
              <a:ea typeface="Arial Unicode MS" pitchFamily="34" charset="-128"/>
              <a:cs typeface="Arial Unicode MS" pitchFamily="34" charset="-128"/>
            </a:endParaRPr>
          </a:p>
          <a:p>
            <a:endParaRPr lang="en-GB" sz="1250" dirty="0" smtClean="0"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250" dirty="0" smtClean="0">
                <a:ea typeface="Arial Unicode MS" pitchFamily="34" charset="-128"/>
                <a:cs typeface="Arial Unicode MS" pitchFamily="34" charset="-128"/>
              </a:rPr>
              <a:t>8 Mar</a:t>
            </a:r>
            <a:r>
              <a:rPr lang="en-GB" sz="1250" dirty="0"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GB" sz="1250" dirty="0">
                <a:ea typeface="Arial Unicode MS" pitchFamily="34" charset="-128"/>
                <a:cs typeface="Arial Unicode MS" pitchFamily="34" charset="-128"/>
              </a:rPr>
            </a:br>
            <a:endParaRPr lang="en-GB" sz="1250" dirty="0"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" y="0"/>
            <a:ext cx="6846760" cy="3207327"/>
          </a:xfrm>
          <a:prstGeom prst="rect">
            <a:avLst/>
          </a:prstGeom>
        </p:spPr>
      </p:pic>
      <p:pic>
        <p:nvPicPr>
          <p:cNvPr id="1029" name="Picture 5">
            <a:hlinkClick r:id="rId3" action="ppaction://hlinkpres?slideindex=1&amp;slidetitle=18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06686" y="3352800"/>
            <a:ext cx="1337954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066800" y="4876800"/>
            <a:ext cx="5562600" cy="2208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50" b="1" dirty="0"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1250" dirty="0" err="1" smtClean="0">
                <a:ea typeface="Arial Unicode MS" pitchFamily="34" charset="-128"/>
                <a:cs typeface="Arial Unicode MS" pitchFamily="34" charset="-128"/>
              </a:rPr>
              <a:t>Dr</a:t>
            </a:r>
            <a:r>
              <a:rPr lang="en-US" sz="125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250" dirty="0">
                <a:ea typeface="Arial Unicode MS" pitchFamily="34" charset="-128"/>
                <a:cs typeface="Arial Unicode MS" pitchFamily="34" charset="-128"/>
              </a:rPr>
              <a:t>Rachel </a:t>
            </a:r>
            <a:r>
              <a:rPr lang="en-US" sz="1250" dirty="0" err="1">
                <a:ea typeface="Arial Unicode MS" pitchFamily="34" charset="-128"/>
                <a:cs typeface="Arial Unicode MS" pitchFamily="34" charset="-128"/>
              </a:rPr>
              <a:t>Carmenta</a:t>
            </a:r>
            <a:r>
              <a:rPr lang="en-US" sz="1250" dirty="0">
                <a:ea typeface="Arial Unicode MS" pitchFamily="34" charset="-128"/>
                <a:cs typeface="Arial Unicode MS" pitchFamily="34" charset="-128"/>
              </a:rPr>
              <a:t>, UCCRI, University of Cambridge</a:t>
            </a:r>
          </a:p>
          <a:p>
            <a:pPr lvl="0"/>
            <a:r>
              <a:rPr lang="en-US" sz="1250" b="1" dirty="0">
                <a:ea typeface="Arial Unicode MS" pitchFamily="34" charset="-128"/>
                <a:cs typeface="Arial Unicode MS" pitchFamily="34" charset="-128"/>
              </a:rPr>
              <a:t>Stakeholder perceptions across scales of governance: areas of controversy and consensus related to the Indonesian peatland fires</a:t>
            </a:r>
            <a:endParaRPr lang="en-GB" sz="1250" dirty="0">
              <a:ea typeface="Arial Unicode MS" pitchFamily="34" charset="-128"/>
              <a:cs typeface="Arial Unicode MS" pitchFamily="34" charset="-128"/>
            </a:endParaRPr>
          </a:p>
          <a:p>
            <a:pPr lvl="0"/>
            <a:endParaRPr lang="en-US" sz="1250" b="1" dirty="0">
              <a:ea typeface="Arial Unicode MS" pitchFamily="34" charset="-128"/>
              <a:cs typeface="Arial Unicode MS" pitchFamily="34" charset="-128"/>
            </a:endParaRPr>
          </a:p>
          <a:p>
            <a:pPr lvl="0"/>
            <a:r>
              <a:rPr lang="en-US" sz="1250" dirty="0" err="1">
                <a:ea typeface="Arial Unicode MS" pitchFamily="34" charset="-128"/>
                <a:cs typeface="Arial Unicode MS" pitchFamily="34" charset="-128"/>
              </a:rPr>
              <a:t>Dr</a:t>
            </a:r>
            <a:r>
              <a:rPr lang="en-US" sz="1250" dirty="0">
                <a:ea typeface="Arial Unicode MS" pitchFamily="34" charset="-128"/>
                <a:cs typeface="Arial Unicode MS" pitchFamily="34" charset="-128"/>
              </a:rPr>
              <a:t> Tibisay Morgandi, </a:t>
            </a:r>
            <a:r>
              <a:rPr lang="en-US" sz="1250" dirty="0" smtClean="0">
                <a:ea typeface="Arial Unicode MS" pitchFamily="34" charset="-128"/>
                <a:cs typeface="Arial Unicode MS" pitchFamily="34" charset="-128"/>
              </a:rPr>
              <a:t>SNSF Postdoctoral Fellow, CEENRG, University </a:t>
            </a:r>
            <a:r>
              <a:rPr lang="en-US" sz="1250" dirty="0">
                <a:ea typeface="Arial Unicode MS" pitchFamily="34" charset="-128"/>
                <a:cs typeface="Arial Unicode MS" pitchFamily="34" charset="-128"/>
              </a:rPr>
              <a:t>of Cambridge</a:t>
            </a:r>
          </a:p>
          <a:p>
            <a:pPr lvl="0"/>
            <a:r>
              <a:rPr lang="en-US" sz="1250" b="1" dirty="0">
                <a:ea typeface="Arial Unicode MS" pitchFamily="34" charset="-128"/>
                <a:cs typeface="Arial Unicode MS" pitchFamily="34" charset="-128"/>
              </a:rPr>
              <a:t>Around the </a:t>
            </a:r>
            <a:r>
              <a:rPr lang="en-US" sz="1250" b="1" dirty="0" smtClean="0">
                <a:ea typeface="Arial Unicode MS" pitchFamily="34" charset="-128"/>
                <a:cs typeface="Arial Unicode MS" pitchFamily="34" charset="-128"/>
              </a:rPr>
              <a:t>world </a:t>
            </a:r>
            <a:r>
              <a:rPr lang="en-US" sz="1250" b="1" dirty="0">
                <a:ea typeface="Arial Unicode MS" pitchFamily="34" charset="-128"/>
                <a:cs typeface="Arial Unicode MS" pitchFamily="34" charset="-128"/>
              </a:rPr>
              <a:t>in 605 State </a:t>
            </a:r>
            <a:r>
              <a:rPr lang="en-US" sz="1250" b="1" dirty="0" smtClean="0">
                <a:ea typeface="Arial Unicode MS" pitchFamily="34" charset="-128"/>
                <a:cs typeface="Arial Unicode MS" pitchFamily="34" charset="-128"/>
              </a:rPr>
              <a:t>energy agreements</a:t>
            </a:r>
            <a:endParaRPr lang="en-US" sz="1250" b="1" dirty="0">
              <a:ea typeface="Arial Unicode MS" pitchFamily="34" charset="-128"/>
              <a:cs typeface="Arial Unicode MS" pitchFamily="34" charset="-128"/>
            </a:endParaRPr>
          </a:p>
          <a:p>
            <a:endParaRPr lang="en-GB" sz="1250" dirty="0" smtClean="0"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1250" dirty="0" smtClean="0">
                <a:ea typeface="Arial Unicode MS" pitchFamily="34" charset="-128"/>
                <a:cs typeface="Arial Unicode MS" pitchFamily="34" charset="-128"/>
              </a:rPr>
              <a:t>Prof </a:t>
            </a:r>
            <a:r>
              <a:rPr lang="en-US" sz="1250" dirty="0">
                <a:ea typeface="Arial Unicode MS" pitchFamily="34" charset="-128"/>
                <a:cs typeface="Arial Unicode MS" pitchFamily="34" charset="-128"/>
              </a:rPr>
              <a:t>Thiago Fonseca Morello, </a:t>
            </a:r>
            <a:r>
              <a:rPr lang="en-US" sz="1250" dirty="0" smtClean="0">
                <a:ea typeface="Arial Unicode MS" pitchFamily="34" charset="-128"/>
                <a:cs typeface="Arial Unicode MS" pitchFamily="34" charset="-128"/>
              </a:rPr>
              <a:t>CECS, </a:t>
            </a:r>
            <a:r>
              <a:rPr lang="en-US" sz="1250" dirty="0" err="1">
                <a:ea typeface="Arial Unicode MS" pitchFamily="34" charset="-128"/>
                <a:cs typeface="Arial Unicode MS" pitchFamily="34" charset="-128"/>
              </a:rPr>
              <a:t>Universidade</a:t>
            </a:r>
            <a:r>
              <a:rPr lang="en-US" sz="1250" dirty="0">
                <a:ea typeface="Arial Unicode MS" pitchFamily="34" charset="-128"/>
                <a:cs typeface="Arial Unicode MS" pitchFamily="34" charset="-128"/>
              </a:rPr>
              <a:t> Federal do ABC, Brazil</a:t>
            </a:r>
          </a:p>
          <a:p>
            <a:pPr lvl="0"/>
            <a:r>
              <a:rPr lang="en-US" sz="1250" b="1" dirty="0">
                <a:ea typeface="Arial Unicode MS" pitchFamily="34" charset="-128"/>
                <a:cs typeface="Arial Unicode MS" pitchFamily="34" charset="-128"/>
              </a:rPr>
              <a:t>Fire, tractors and health in the Amazon: a cost-benefit analysis of fire policy based in stated preferences</a:t>
            </a:r>
          </a:p>
        </p:txBody>
      </p:sp>
      <p:sp>
        <p:nvSpPr>
          <p:cNvPr id="8" name="Rectangle 7"/>
          <p:cNvSpPr/>
          <p:nvPr/>
        </p:nvSpPr>
        <p:spPr>
          <a:xfrm>
            <a:off x="5867401" y="8016240"/>
            <a:ext cx="990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000" dirty="0">
                <a:ea typeface="Arial Unicode MS" pitchFamily="34" charset="-128"/>
                <a:cs typeface="Arial Unicode MS" pitchFamily="34" charset="-128"/>
              </a:rPr>
              <a:t>Page 2 of 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277</Words>
  <Application>Microsoft Macintosh PowerPoint</Application>
  <PresentationFormat>On-screen Show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pas80</dc:creator>
  <cp:lastModifiedBy>Victoria Plutshack</cp:lastModifiedBy>
  <cp:revision>73</cp:revision>
  <dcterms:created xsi:type="dcterms:W3CDTF">2006-08-16T00:00:00Z</dcterms:created>
  <dcterms:modified xsi:type="dcterms:W3CDTF">2018-01-08T09:08:12Z</dcterms:modified>
</cp:coreProperties>
</file>